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5" r:id="rId22"/>
    <p:sldId id="280" r:id="rId23"/>
    <p:sldId id="266" r:id="rId24"/>
    <p:sldId id="267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3"/>
    <p:restoredTop sz="94652"/>
  </p:normalViewPr>
  <p:slideViewPr>
    <p:cSldViewPr snapToGrid="0" snapToObjects="1">
      <p:cViewPr varScale="1">
        <p:scale>
          <a:sx n="81" d="100"/>
          <a:sy n="81" d="100"/>
        </p:scale>
        <p:origin x="72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png>
</file>

<file path=ppt/media/image19.tiff>
</file>

<file path=ppt/media/image2.png>
</file>

<file path=ppt/media/image20.png>
</file>

<file path=ppt/media/image21.tif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35000"/>
            <a:ext cx="8699500" cy="2704636"/>
          </a:xfrm>
        </p:spPr>
        <p:txBody>
          <a:bodyPr/>
          <a:lstStyle/>
          <a:p>
            <a:pPr algn="l"/>
            <a:r>
              <a:rPr lang="en-US" dirty="0" err="1"/>
              <a:t>Kaggle</a:t>
            </a:r>
            <a:r>
              <a:rPr lang="en-US" dirty="0"/>
              <a:t> Two-Sigma Apartment Interest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Team: Emil Parikh, Glen Ferguson, and Jason Chen</a:t>
            </a:r>
          </a:p>
        </p:txBody>
      </p:sp>
    </p:spTree>
    <p:extLst>
      <p:ext uri="{BB962C8B-B14F-4D97-AF65-F5344CB8AC3E}">
        <p14:creationId xmlns:p14="http://schemas.microsoft.com/office/powerpoint/2010/main" val="124490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2985" y="1357840"/>
            <a:ext cx="5429950" cy="3881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8856" y="1400258"/>
            <a:ext cx="37641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List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Many features with the same meaning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‘pre-war’ vs ‘pre war’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‘laundry’ vs ‘dryer/washer’</a:t>
            </a:r>
          </a:p>
        </p:txBody>
      </p:sp>
    </p:spTree>
    <p:extLst>
      <p:ext uri="{BB962C8B-B14F-4D97-AF65-F5344CB8AC3E}">
        <p14:creationId xmlns:p14="http://schemas.microsoft.com/office/powerpoint/2010/main" val="36556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Standardize feature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Count </a:t>
            </a:r>
            <a:r>
              <a:rPr lang="en-US" dirty="0" err="1">
                <a:latin typeface="+mj-lt"/>
              </a:rPr>
              <a:t>vectorized</a:t>
            </a:r>
            <a:r>
              <a:rPr lang="en-US" dirty="0">
                <a:latin typeface="+mj-lt"/>
              </a:rPr>
              <a:t> with </a:t>
            </a:r>
            <a:r>
              <a:rPr lang="en-US" dirty="0" err="1">
                <a:latin typeface="+mj-lt"/>
              </a:rPr>
              <a:t>tfidf</a:t>
            </a:r>
            <a:endParaRPr lang="en-US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Created 400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Too many columns for grid searching RF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How did we reduce dimensionality?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883" y="1400258"/>
            <a:ext cx="3876960" cy="47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72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Performed a logistic regression using only the 400  columns of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Used the predictions as new predictors for base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017" y="1257383"/>
            <a:ext cx="2555806" cy="433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4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72011"/>
          </a:xfrm>
        </p:spPr>
        <p:txBody>
          <a:bodyPr>
            <a:normAutofit/>
          </a:bodyPr>
          <a:lstStyle/>
          <a:p>
            <a:r>
              <a:rPr lang="en-US" dirty="0"/>
              <a:t>The description variable was unstructured html </a:t>
            </a:r>
          </a:p>
          <a:p>
            <a:r>
              <a:rPr lang="en-US" sz="1400" dirty="0"/>
              <a:t>"Spacious 1 Bedroom 1 Bathroom in </a:t>
            </a:r>
            <a:r>
              <a:rPr lang="en-US" sz="1400" dirty="0" err="1"/>
              <a:t>Williamsburg!Apartment</a:t>
            </a:r>
            <a:r>
              <a:rPr lang="en-US" sz="1400" dirty="0"/>
              <a:t> Features:- Renovated Eat in Kitchen With Dishwasher- Renovated Bathroom- Beautiful Hardwood Floors- Lots of Sunlight- Great Closet Space- Freshly Painted- Heat and Hot Water Included- Live in Super Nearby L, J, M &amp; G Trains 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/&gt;Contact </a:t>
            </a:r>
            <a:r>
              <a:rPr lang="en-US" sz="1400" dirty="0" err="1"/>
              <a:t>Information:Kenneth</a:t>
            </a:r>
            <a:r>
              <a:rPr lang="en-US" sz="1400" dirty="0"/>
              <a:t> </a:t>
            </a:r>
            <a:r>
              <a:rPr lang="en-US" sz="1400" dirty="0" err="1"/>
              <a:t>BeakExclusive</a:t>
            </a:r>
            <a:r>
              <a:rPr lang="en-US" sz="1400" dirty="0"/>
              <a:t> </a:t>
            </a:r>
            <a:r>
              <a:rPr lang="en-US" sz="1400" dirty="0" err="1"/>
              <a:t>AgentC</a:t>
            </a:r>
            <a:r>
              <a:rPr lang="en-US" sz="1400" dirty="0"/>
              <a:t>: 064-692-8838 Email: </a:t>
            </a:r>
            <a:r>
              <a:rPr lang="en-US" sz="1400" dirty="0" err="1"/>
              <a:t>kagglemanager@renthop.com</a:t>
            </a:r>
            <a:r>
              <a:rPr lang="en-US" sz="1400" dirty="0"/>
              <a:t>, Text or Email to schedule a private viewing!&lt;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/&gt;&lt;p&gt;&lt;a  </a:t>
            </a:r>
            <a:r>
              <a:rPr lang="en-US" sz="1400" dirty="0" err="1"/>
              <a:t>website_redacted</a:t>
            </a:r>
            <a:r>
              <a:rPr lang="en-US" sz="1400" dirty="0"/>
              <a:t>”</a:t>
            </a:r>
          </a:p>
          <a:p>
            <a:r>
              <a:rPr lang="en-US" dirty="0"/>
              <a:t>NLP from the </a:t>
            </a:r>
            <a:r>
              <a:rPr lang="en-US" dirty="0" err="1"/>
              <a:t>tidytext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Ngrams</a:t>
            </a:r>
            <a:r>
              <a:rPr lang="en-US" dirty="0"/>
              <a:t> (short phrases) from the library</a:t>
            </a:r>
          </a:p>
          <a:p>
            <a:pPr lvl="2"/>
            <a:r>
              <a:rPr lang="en-US" dirty="0"/>
              <a:t>Used SVM to classify, but this had no predictive power</a:t>
            </a:r>
          </a:p>
          <a:p>
            <a:r>
              <a:rPr lang="en-US" dirty="0"/>
              <a:t>Sentiment analysis</a:t>
            </a:r>
          </a:p>
          <a:p>
            <a:pPr lvl="1"/>
            <a:r>
              <a:rPr lang="en-US" dirty="0"/>
              <a:t>A column of the word counts for each sentiment, positive, negative, anticipation, fear, anger, joy, disgust, sadness, surprise, and trust</a:t>
            </a:r>
          </a:p>
          <a:p>
            <a:pPr lvl="1"/>
            <a:r>
              <a:rPr lang="en-US" dirty="0"/>
              <a:t>Positive was by far the most important!</a:t>
            </a:r>
          </a:p>
          <a:p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904" y="3113927"/>
            <a:ext cx="2130598" cy="1644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2501" y="5979777"/>
            <a:ext cx="7346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aberration   abhor   abhorrent   abject   abnormal   disgust</a:t>
            </a:r>
          </a:p>
        </p:txBody>
      </p:sp>
    </p:spTree>
    <p:extLst>
      <p:ext uri="{BB962C8B-B14F-4D97-AF65-F5344CB8AC3E}">
        <p14:creationId xmlns:p14="http://schemas.microsoft.com/office/powerpoint/2010/main" val="200276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Manager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49389"/>
            <a:ext cx="8596668" cy="3880773"/>
          </a:xfrm>
        </p:spPr>
        <p:txBody>
          <a:bodyPr/>
          <a:lstStyle/>
          <a:p>
            <a:r>
              <a:rPr lang="en-US" dirty="0"/>
              <a:t>Based on a </a:t>
            </a:r>
            <a:r>
              <a:rPr lang="en-US" dirty="0" err="1"/>
              <a:t>Kaggle</a:t>
            </a:r>
            <a:r>
              <a:rPr lang="en-US" dirty="0"/>
              <a:t> Kernel, the </a:t>
            </a:r>
            <a:r>
              <a:rPr lang="en-US" dirty="0" err="1"/>
              <a:t>Kernal</a:t>
            </a:r>
            <a:r>
              <a:rPr lang="en-US" dirty="0"/>
              <a:t> has now been </a:t>
            </a:r>
            <a:r>
              <a:rPr lang="en-US" dirty="0" err="1"/>
              <a:t>signficantly</a:t>
            </a:r>
            <a:r>
              <a:rPr lang="en-US" dirty="0"/>
              <a:t> changed</a:t>
            </a:r>
          </a:p>
          <a:p>
            <a:pPr lvl="1"/>
            <a:r>
              <a:rPr lang="en-US" dirty="0"/>
              <a:t>Results in severe overfitting based on difference between validation score and </a:t>
            </a:r>
            <a:r>
              <a:rPr lang="en-US" dirty="0" err="1"/>
              <a:t>Kaggle</a:t>
            </a:r>
            <a:r>
              <a:rPr lang="en-US" dirty="0"/>
              <a:t> score. </a:t>
            </a:r>
          </a:p>
          <a:p>
            <a:r>
              <a:rPr lang="en-US" dirty="0"/>
              <a:t>Since the output was used to determine the fit there is leakage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176" y="3244602"/>
            <a:ext cx="6216984" cy="292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70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Importance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4" y="1130078"/>
            <a:ext cx="7581900" cy="5242147"/>
          </a:xfrm>
        </p:spPr>
      </p:pic>
      <p:sp useBgFill="1">
        <p:nvSpPr>
          <p:cNvPr id="7" name="Rounded Rectangle 6"/>
          <p:cNvSpPr/>
          <p:nvPr/>
        </p:nvSpPr>
        <p:spPr>
          <a:xfrm>
            <a:off x="3898900" y="1257300"/>
            <a:ext cx="914400" cy="1651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71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50" y="444500"/>
            <a:ext cx="8508834" cy="588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Plot Final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56589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Ridge</a:t>
            </a:r>
          </a:p>
          <a:p>
            <a:pPr lvl="1"/>
            <a:r>
              <a:rPr lang="en-US" dirty="0"/>
              <a:t>Elastic Net</a:t>
            </a:r>
          </a:p>
          <a:p>
            <a:pPr lvl="1"/>
            <a:r>
              <a:rPr lang="en-US" dirty="0"/>
              <a:t>Standard implementations don</a:t>
            </a:r>
            <a:r>
              <a:rPr lang="mr-IN" dirty="0"/>
              <a:t>’</a:t>
            </a:r>
            <a:r>
              <a:rPr lang="en-US" dirty="0"/>
              <a:t>t predict high values even with CV</a:t>
            </a:r>
          </a:p>
          <a:p>
            <a:pPr lvl="1"/>
            <a:r>
              <a:rPr lang="en-US" dirty="0"/>
              <a:t>Not good at predicting medium</a:t>
            </a:r>
          </a:p>
          <a:p>
            <a:r>
              <a:rPr lang="en-US" dirty="0"/>
              <a:t>Random Forest (7 variables)</a:t>
            </a:r>
          </a:p>
          <a:p>
            <a:pPr lvl="1"/>
            <a:r>
              <a:rPr lang="en-US" dirty="0"/>
              <a:t>Ranger Implementation</a:t>
            </a:r>
          </a:p>
          <a:p>
            <a:pPr lvl="2"/>
            <a:r>
              <a:rPr lang="en-US" dirty="0"/>
              <a:t>Much faster than </a:t>
            </a:r>
            <a:r>
              <a:rPr lang="en-US" dirty="0" err="1"/>
              <a:t>randomForest</a:t>
            </a:r>
            <a:r>
              <a:rPr lang="en-US" dirty="0"/>
              <a:t> package</a:t>
            </a:r>
          </a:p>
          <a:p>
            <a:pPr lvl="2"/>
            <a:r>
              <a:rPr lang="en-US" dirty="0"/>
              <a:t>Very poor at predicting medium </a:t>
            </a:r>
          </a:p>
          <a:p>
            <a:r>
              <a:rPr lang="en-US" dirty="0"/>
              <a:t>H2O Gradient Boosting</a:t>
            </a:r>
          </a:p>
          <a:p>
            <a:pPr lvl="1"/>
            <a:r>
              <a:rPr lang="en-US" dirty="0"/>
              <a:t>Better at predicting high values, not as good at predicting lower values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3600" y="1245970"/>
            <a:ext cx="303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Tuning models provided limited benefit in all cases!</a:t>
            </a:r>
          </a:p>
        </p:txBody>
      </p:sp>
    </p:spTree>
    <p:extLst>
      <p:ext uri="{BB962C8B-B14F-4D97-AF65-F5344CB8AC3E}">
        <p14:creationId xmlns:p14="http://schemas.microsoft.com/office/powerpoint/2010/main" val="204952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Logistic with Ridge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08387"/>
            <a:ext cx="8301566" cy="5739725"/>
          </a:xfrm>
          <a:prstGeom prst="rect">
            <a:avLst/>
          </a:prstGeom>
        </p:spPr>
      </p:pic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56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Ranger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5" y="933112"/>
            <a:ext cx="8357647" cy="5778500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9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Mount Everest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373" y="1359452"/>
            <a:ext cx="8785836" cy="4295913"/>
          </a:xfrm>
        </p:spPr>
      </p:pic>
    </p:spTree>
    <p:extLst>
      <p:ext uri="{BB962C8B-B14F-4D97-AF65-F5344CB8AC3E}">
        <p14:creationId xmlns:p14="http://schemas.microsoft.com/office/powerpoint/2010/main" val="1469691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GBM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34" y="1022012"/>
            <a:ext cx="8467858" cy="5854700"/>
          </a:xfrm>
          <a:prstGeom prst="rect">
            <a:avLst/>
          </a:prstGeom>
        </p:spPr>
      </p:pic>
      <p:sp useBgFill="1">
        <p:nvSpPr>
          <p:cNvPr id="7" name="Rounded Rectangle 6"/>
          <p:cNvSpPr/>
          <p:nvPr/>
        </p:nvSpPr>
        <p:spPr>
          <a:xfrm>
            <a:off x="3543300" y="65786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29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14313"/>
            <a:ext cx="8596668" cy="1320800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Made decent predictions out of the box (relative to other models)</a:t>
            </a:r>
          </a:p>
          <a:p>
            <a:r>
              <a:rPr lang="en-US" dirty="0">
                <a:latin typeface="Garamond" panose="02020404030301010803" pitchFamily="18" charset="0"/>
              </a:rPr>
              <a:t>Lots of tuning parameters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Not very feasible to do a full grid search under a time constraint</a:t>
            </a:r>
          </a:p>
          <a:p>
            <a:pPr lvl="1"/>
            <a:r>
              <a:rPr lang="en-US" dirty="0">
                <a:latin typeface="Garamond" panose="02020404030301010803" pitchFamily="18" charset="0"/>
              </a:rPr>
              <a:t>Difficult to tune</a:t>
            </a:r>
          </a:p>
          <a:p>
            <a:endParaRPr lang="en-US" dirty="0">
              <a:latin typeface="Garamond" panose="02020404030301010803" pitchFamily="18" charset="0"/>
            </a:endParaRPr>
          </a:p>
          <a:p>
            <a:endParaRPr lang="en-US" dirty="0">
              <a:latin typeface="Garamond" panose="020204040303010108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31" y="3876017"/>
            <a:ext cx="6519862" cy="257408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9231" y="5434552"/>
            <a:ext cx="6574313" cy="37707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10418" y="5443979"/>
            <a:ext cx="2172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C000"/>
                </a:solidFill>
                <a:latin typeface="Garamond" panose="02020404030301010803" pitchFamily="18" charset="0"/>
              </a:rPr>
              <a:t>Overfit due to depth</a:t>
            </a:r>
          </a:p>
        </p:txBody>
      </p:sp>
      <p:sp>
        <p:nvSpPr>
          <p:cNvPr id="8" name="Arrow: Right 7"/>
          <p:cNvSpPr/>
          <p:nvPr/>
        </p:nvSpPr>
        <p:spPr>
          <a:xfrm rot="10800000">
            <a:off x="7172145" y="5573598"/>
            <a:ext cx="329426" cy="108408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5784" y="6041363"/>
            <a:ext cx="6574313" cy="37707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/>
          <p:cNvSpPr/>
          <p:nvPr/>
        </p:nvSpPr>
        <p:spPr>
          <a:xfrm rot="10800000">
            <a:off x="7117156" y="6198506"/>
            <a:ext cx="329426" cy="108408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7583842" y="6058769"/>
            <a:ext cx="21728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C000"/>
                </a:solidFill>
                <a:latin typeface="Garamond" panose="02020404030301010803" pitchFamily="18" charset="0"/>
              </a:rPr>
              <a:t>Underfit due to depth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9231" y="4522636"/>
            <a:ext cx="6574313" cy="377072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610418" y="4516006"/>
            <a:ext cx="21728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C000"/>
                </a:solidFill>
                <a:latin typeface="Garamond" panose="02020404030301010803" pitchFamily="18" charset="0"/>
              </a:rPr>
              <a:t>Slower learning rate improved </a:t>
            </a:r>
            <a:r>
              <a:rPr lang="en-US" sz="1600" dirty="0" err="1">
                <a:solidFill>
                  <a:srgbClr val="FFC000"/>
                </a:solidFill>
                <a:latin typeface="Garamond" panose="02020404030301010803" pitchFamily="18" charset="0"/>
              </a:rPr>
              <a:t>Kaggle</a:t>
            </a:r>
            <a:r>
              <a:rPr lang="en-US" sz="1600" dirty="0">
                <a:solidFill>
                  <a:srgbClr val="FFC000"/>
                </a:solidFill>
                <a:latin typeface="Garamond" panose="02020404030301010803" pitchFamily="18" charset="0"/>
              </a:rPr>
              <a:t> score</a:t>
            </a:r>
          </a:p>
        </p:txBody>
      </p:sp>
      <p:sp>
        <p:nvSpPr>
          <p:cNvPr id="17" name="Arrow: Right 16"/>
          <p:cNvSpPr/>
          <p:nvPr/>
        </p:nvSpPr>
        <p:spPr>
          <a:xfrm rot="10800000">
            <a:off x="7197197" y="4652255"/>
            <a:ext cx="329426" cy="108408"/>
          </a:xfrm>
          <a:prstGeom prst="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4919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2" y="657724"/>
            <a:ext cx="8608040" cy="5951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91" y="0"/>
            <a:ext cx="8596668" cy="1320800"/>
          </a:xfrm>
        </p:spPr>
        <p:txBody>
          <a:bodyPr/>
          <a:lstStyle/>
          <a:p>
            <a:r>
              <a:rPr lang="en-US" dirty="0"/>
              <a:t>XGB Base Model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9038" y="909907"/>
            <a:ext cx="4339931" cy="2472942"/>
          </a:xfrm>
          <a:prstGeom prst="rect">
            <a:avLst/>
          </a:prstGeom>
        </p:spPr>
      </p:pic>
      <p:sp useBgFill="1">
        <p:nvSpPr>
          <p:cNvPr id="8" name="Rounded Rectangle 7"/>
          <p:cNvSpPr/>
          <p:nvPr/>
        </p:nvSpPr>
        <p:spPr>
          <a:xfrm>
            <a:off x="3721768" y="6368715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85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Addressing the class imbalance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Down-sampling</a:t>
            </a:r>
          </a:p>
          <a:p>
            <a:pPr lvl="1"/>
            <a:r>
              <a:rPr lang="en-US" sz="1800" dirty="0"/>
              <a:t>Sample majority classes</a:t>
            </a:r>
          </a:p>
          <a:p>
            <a:pPr lvl="1"/>
            <a:r>
              <a:rPr lang="en-US" sz="1800" dirty="0"/>
              <a:t>Information loss</a:t>
            </a:r>
          </a:p>
          <a:p>
            <a:r>
              <a:rPr lang="en-US" sz="2000" dirty="0"/>
              <a:t>Up-sampling</a:t>
            </a:r>
          </a:p>
          <a:p>
            <a:pPr lvl="1"/>
            <a:r>
              <a:rPr lang="en-US" sz="1800" dirty="0"/>
              <a:t>Sample minority class with replacement</a:t>
            </a:r>
          </a:p>
          <a:p>
            <a:r>
              <a:rPr lang="en-US" sz="2200" dirty="0"/>
              <a:t>Fit all of the models on each of base, up-, and down-sampled data </a:t>
            </a:r>
          </a:p>
          <a:p>
            <a:endParaRPr lang="en-US" sz="24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50553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Ensembling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079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None of the models added more than the predictions from the three </a:t>
            </a:r>
            <a:r>
              <a:rPr lang="en-US" sz="2000" dirty="0" err="1"/>
              <a:t>XGBoost</a:t>
            </a:r>
            <a:r>
              <a:rPr lang="en-US" sz="2000" dirty="0"/>
              <a:t> models, so we only used </a:t>
            </a:r>
            <a:r>
              <a:rPr lang="en-US" sz="2000" dirty="0" err="1"/>
              <a:t>XGBoost</a:t>
            </a:r>
            <a:r>
              <a:rPr lang="en-US" sz="2000" dirty="0"/>
              <a:t> on: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r>
              <a:rPr lang="en-US" sz="2000" dirty="0"/>
              <a:t>Full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  <a:endParaRPr lang="en-US" sz="2000" dirty="0"/>
          </a:p>
          <a:p>
            <a:r>
              <a:rPr lang="en-US" sz="2000" dirty="0"/>
              <a:t>Up-sampled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r>
              <a:rPr lang="en-US" sz="2000" dirty="0"/>
              <a:t>Down-sampled data</a:t>
            </a:r>
          </a:p>
          <a:p>
            <a:pPr lvl="1"/>
            <a:r>
              <a:rPr lang="en-US" sz="1800" dirty="0"/>
              <a:t>Next best for both high and low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5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57" y="660400"/>
            <a:ext cx="8464958" cy="58526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02" y="0"/>
            <a:ext cx="8596668" cy="1320800"/>
          </a:xfrm>
        </p:spPr>
        <p:txBody>
          <a:bodyPr/>
          <a:lstStyle/>
          <a:p>
            <a:r>
              <a:rPr lang="en-US" dirty="0"/>
              <a:t>Down-sampled XGB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32" y="861928"/>
            <a:ext cx="4213308" cy="2491485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78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3" y="660400"/>
            <a:ext cx="8543089" cy="5906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72" y="0"/>
            <a:ext cx="8596668" cy="1320800"/>
          </a:xfrm>
        </p:spPr>
        <p:txBody>
          <a:bodyPr/>
          <a:lstStyle/>
          <a:p>
            <a:r>
              <a:rPr lang="en-US" dirty="0"/>
              <a:t>Up-sampled XGB</a:t>
            </a:r>
          </a:p>
        </p:txBody>
      </p:sp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348" y="804780"/>
            <a:ext cx="4467994" cy="26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34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16089"/>
            <a:ext cx="8596668" cy="3880773"/>
          </a:xfrm>
        </p:spPr>
        <p:txBody>
          <a:bodyPr/>
          <a:lstStyle/>
          <a:p>
            <a:r>
              <a:rPr lang="en-US" dirty="0"/>
              <a:t>Class imbalances and the </a:t>
            </a:r>
            <a:r>
              <a:rPr lang="en-US" dirty="0" err="1"/>
              <a:t>Logloss</a:t>
            </a:r>
            <a:r>
              <a:rPr lang="en-US" dirty="0"/>
              <a:t> metric rewarded models that fit low preferentially with some medium</a:t>
            </a:r>
          </a:p>
          <a:p>
            <a:endParaRPr lang="en-US" dirty="0"/>
          </a:p>
          <a:p>
            <a:r>
              <a:rPr lang="en-US" dirty="0"/>
              <a:t>Using up/down sampling of the data is is possible to increase accuracy</a:t>
            </a:r>
          </a:p>
          <a:p>
            <a:pPr lvl="1"/>
            <a:r>
              <a:rPr lang="en-US" dirty="0"/>
              <a:t>Increasing the accurate of high interest predictions</a:t>
            </a:r>
          </a:p>
          <a:p>
            <a:pPr lvl="1"/>
            <a:r>
              <a:rPr lang="en-US" dirty="0"/>
              <a:t>They tend to be worse at predicting medium interest</a:t>
            </a:r>
          </a:p>
          <a:p>
            <a:endParaRPr lang="en-US" dirty="0"/>
          </a:p>
          <a:p>
            <a:r>
              <a:rPr lang="en-US" dirty="0"/>
              <a:t>Feature engineering to improve classification of medium and high interest properties is important for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52655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Burj Khalifa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6122" y="1337256"/>
            <a:ext cx="5038918" cy="5385212"/>
          </a:xfrm>
        </p:spPr>
      </p:pic>
    </p:spTree>
    <p:extLst>
      <p:ext uri="{BB962C8B-B14F-4D97-AF65-F5344CB8AC3E}">
        <p14:creationId xmlns:p14="http://schemas.microsoft.com/office/powerpoint/2010/main" val="2827438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Everest vs Burj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502" y="1442720"/>
            <a:ext cx="8699839" cy="4253865"/>
          </a:xfrm>
        </p:spPr>
      </p:pic>
    </p:spTree>
    <p:extLst>
      <p:ext uri="{BB962C8B-B14F-4D97-AF65-F5344CB8AC3E}">
        <p14:creationId xmlns:p14="http://schemas.microsoft.com/office/powerpoint/2010/main" val="400211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Count of Interest Levels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628"/>
          <a:stretch/>
        </p:blipFill>
        <p:spPr>
          <a:xfrm>
            <a:off x="459400" y="1274713"/>
            <a:ext cx="8814601" cy="4801042"/>
          </a:xfrm>
        </p:spPr>
      </p:pic>
    </p:spTree>
    <p:extLst>
      <p:ext uri="{BB962C8B-B14F-4D97-AF65-F5344CB8AC3E}">
        <p14:creationId xmlns:p14="http://schemas.microsoft.com/office/powerpoint/2010/main" val="3343466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Interest Level vs. Price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073"/>
          <a:stretch/>
        </p:blipFill>
        <p:spPr>
          <a:xfrm>
            <a:off x="360296" y="1274713"/>
            <a:ext cx="8913706" cy="4883860"/>
          </a:xfrm>
        </p:spPr>
      </p:pic>
    </p:spTree>
    <p:extLst>
      <p:ext uri="{BB962C8B-B14F-4D97-AF65-F5344CB8AC3E}">
        <p14:creationId xmlns:p14="http://schemas.microsoft.com/office/powerpoint/2010/main" val="332150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Simple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923866" cy="3880773"/>
          </a:xfrm>
        </p:spPr>
        <p:txBody>
          <a:bodyPr/>
          <a:lstStyle/>
          <a:p>
            <a:r>
              <a:rPr lang="en-US" sz="2000" b="1" dirty="0"/>
              <a:t>Total</a:t>
            </a:r>
            <a:r>
              <a:rPr lang="en-US" dirty="0"/>
              <a:t>: 49,352</a:t>
            </a:r>
          </a:p>
          <a:p>
            <a:endParaRPr lang="en-US" sz="2000" b="1" dirty="0"/>
          </a:p>
          <a:p>
            <a:r>
              <a:rPr lang="en-US" sz="2000" b="1" dirty="0"/>
              <a:t>Low</a:t>
            </a:r>
            <a:r>
              <a:rPr lang="en-US" dirty="0"/>
              <a:t>: 34,284		</a:t>
            </a:r>
            <a:r>
              <a:rPr lang="en-US" sz="2000" b="1" dirty="0"/>
              <a:t>Medium</a:t>
            </a:r>
            <a:r>
              <a:rPr lang="en-US" dirty="0"/>
              <a:t>: 11,229		</a:t>
            </a:r>
            <a:r>
              <a:rPr lang="en-US" sz="2000" b="1" dirty="0"/>
              <a:t>High</a:t>
            </a:r>
            <a:r>
              <a:rPr lang="en-US" dirty="0"/>
              <a:t>: 3,839</a:t>
            </a:r>
          </a:p>
          <a:p>
            <a:endParaRPr lang="en-US" sz="2000" b="1" dirty="0"/>
          </a:p>
          <a:p>
            <a:r>
              <a:rPr lang="en-US" sz="2000" b="1" dirty="0"/>
              <a:t>25%</a:t>
            </a:r>
            <a:r>
              <a:rPr lang="en-US" sz="2000" dirty="0"/>
              <a:t>: </a:t>
            </a:r>
            <a:r>
              <a:rPr lang="en-US" dirty="0"/>
              <a:t>$2,500		</a:t>
            </a:r>
            <a:r>
              <a:rPr lang="en-US" sz="2000" b="1" dirty="0"/>
              <a:t>50%</a:t>
            </a:r>
            <a:r>
              <a:rPr lang="en-US" sz="2000" dirty="0"/>
              <a:t>: </a:t>
            </a:r>
            <a:r>
              <a:rPr lang="en-US" dirty="0"/>
              <a:t>$3,150			</a:t>
            </a:r>
            <a:r>
              <a:rPr lang="en-US" sz="2000" b="1" dirty="0"/>
              <a:t>75%</a:t>
            </a:r>
            <a:r>
              <a:rPr lang="en-US" sz="2000" dirty="0"/>
              <a:t>: </a:t>
            </a:r>
            <a:r>
              <a:rPr lang="en-US" dirty="0"/>
              <a:t>$4,100		</a:t>
            </a:r>
            <a:r>
              <a:rPr lang="en-US" sz="2000" b="1" dirty="0"/>
              <a:t>100%</a:t>
            </a:r>
            <a:r>
              <a:rPr lang="en-US" dirty="0"/>
              <a:t>: $4,490,000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482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Complex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Not all of the features could be analyzed immediately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b="1" dirty="0"/>
              <a:t>Photos</a:t>
            </a:r>
            <a:r>
              <a:rPr lang="en-US" dirty="0"/>
              <a:t>: number of photos</a:t>
            </a:r>
          </a:p>
          <a:p>
            <a:r>
              <a:rPr lang="en-US" b="1" dirty="0"/>
              <a:t>Features</a:t>
            </a:r>
            <a:r>
              <a:rPr lang="en-US" dirty="0"/>
              <a:t>: number of features</a:t>
            </a:r>
          </a:p>
          <a:p>
            <a:r>
              <a:rPr lang="en-US" b="1" dirty="0"/>
              <a:t>Description</a:t>
            </a:r>
            <a:r>
              <a:rPr lang="en-US" dirty="0"/>
              <a:t>: character count of description</a:t>
            </a:r>
          </a:p>
        </p:txBody>
      </p:sp>
    </p:spTree>
    <p:extLst>
      <p:ext uri="{BB962C8B-B14F-4D97-AF65-F5344CB8AC3E}">
        <p14:creationId xmlns:p14="http://schemas.microsoft.com/office/powerpoint/2010/main" val="2742407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Photos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/>
              <a:t>Number of photos:</a:t>
            </a:r>
            <a:r>
              <a:rPr lang="en-US" dirty="0"/>
              <a:t> 276,714</a:t>
            </a:r>
          </a:p>
          <a:p>
            <a:r>
              <a:rPr lang="en-US" sz="2000" b="1" dirty="0"/>
              <a:t>Luminance: </a:t>
            </a:r>
            <a:r>
              <a:rPr lang="en-US" dirty="0"/>
              <a:t>0.2126</a:t>
            </a:r>
            <a:r>
              <a:rPr lang="en-US" i="1" dirty="0"/>
              <a:t>R</a:t>
            </a:r>
            <a:r>
              <a:rPr lang="en-US" dirty="0"/>
              <a:t> + 0.7152</a:t>
            </a:r>
            <a:r>
              <a:rPr lang="en-US" i="1" dirty="0"/>
              <a:t>G</a:t>
            </a:r>
            <a:r>
              <a:rPr lang="en-US" dirty="0"/>
              <a:t> + 0.0722</a:t>
            </a:r>
            <a:r>
              <a:rPr lang="en-US" i="1" dirty="0"/>
              <a:t>B</a:t>
            </a:r>
          </a:p>
          <a:p>
            <a:pPr lvl="1"/>
            <a:r>
              <a:rPr lang="en-US" dirty="0"/>
              <a:t>Source: Wikipedia: Relative Luminance</a:t>
            </a:r>
          </a:p>
          <a:p>
            <a:r>
              <a:rPr lang="en-US" dirty="0"/>
              <a:t>Mean and standard deviation of RGB</a:t>
            </a:r>
          </a:p>
        </p:txBody>
      </p:sp>
    </p:spTree>
    <p:extLst>
      <p:ext uri="{BB962C8B-B14F-4D97-AF65-F5344CB8AC3E}">
        <p14:creationId xmlns:p14="http://schemas.microsoft.com/office/powerpoint/2010/main" val="2459726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1234</TotalTime>
  <Words>716</Words>
  <Application>Microsoft Office PowerPoint</Application>
  <PresentationFormat>Widescreen</PresentationFormat>
  <Paragraphs>113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Garamond</vt:lpstr>
      <vt:lpstr>Mangal</vt:lpstr>
      <vt:lpstr>Trebuchet MS</vt:lpstr>
      <vt:lpstr>Wingdings 3</vt:lpstr>
      <vt:lpstr>Facet</vt:lpstr>
      <vt:lpstr>Kaggle Two-Sigma Apartment Interest Project</vt:lpstr>
      <vt:lpstr>EDA: Mount Everest</vt:lpstr>
      <vt:lpstr>EDA: Burj Khalifa</vt:lpstr>
      <vt:lpstr>EDA: Everest vs Burj</vt:lpstr>
      <vt:lpstr>EDA: Count of Interest Levels</vt:lpstr>
      <vt:lpstr>EDA: Interest Level vs. Price</vt:lpstr>
      <vt:lpstr>EDA: Simple Features</vt:lpstr>
      <vt:lpstr>EDA: Complex Features</vt:lpstr>
      <vt:lpstr>Feature Engineering: Photos</vt:lpstr>
      <vt:lpstr>Features</vt:lpstr>
      <vt:lpstr>Features</vt:lpstr>
      <vt:lpstr>Features</vt:lpstr>
      <vt:lpstr>Description Variable</vt:lpstr>
      <vt:lpstr>Manager ID</vt:lpstr>
      <vt:lpstr>Variable Importance</vt:lpstr>
      <vt:lpstr>Correlation Plot Final Variables</vt:lpstr>
      <vt:lpstr>Models</vt:lpstr>
      <vt:lpstr>Models – Logistic with Ridge</vt:lpstr>
      <vt:lpstr>Models – Ranger</vt:lpstr>
      <vt:lpstr>Models – GBM</vt:lpstr>
      <vt:lpstr>XGBoost</vt:lpstr>
      <vt:lpstr>XGB Base Model</vt:lpstr>
      <vt:lpstr>Models: Addressing the class imbalance</vt:lpstr>
      <vt:lpstr>Models: Ensembling</vt:lpstr>
      <vt:lpstr>Down-sampled XGB</vt:lpstr>
      <vt:lpstr>Up-sampled XGB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 Ferguson</dc:creator>
  <cp:lastModifiedBy>Jason Chen</cp:lastModifiedBy>
  <cp:revision>69</cp:revision>
  <dcterms:created xsi:type="dcterms:W3CDTF">2017-03-04T18:50:02Z</dcterms:created>
  <dcterms:modified xsi:type="dcterms:W3CDTF">2017-03-06T18:23:49Z</dcterms:modified>
</cp:coreProperties>
</file>

<file path=docProps/thumbnail.jpeg>
</file>